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3.xml" ContentType="application/vnd.openxmlformats-officedocument.presentationml.comments+xml"/>
  <Override PartName="/ppt/comments/comment2.xml" ContentType="application/vnd.openxmlformats-officedocument.presentationml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317" r:id="rId3"/>
    <p:sldId id="319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userId="Dell" providerId="None"/>
      </p:ext>
    </p:extLst>
  </p:cmAuthor>
  <p:cmAuthor id="2" name="Mclachlan, WC [adamc@sun.ac.za]" initials="MW[" lastIdx="2" clrIdx="1">
    <p:extLst>
      <p:ext uri="{19B8F6BF-5375-455C-9EA6-DF929625EA0E}">
        <p15:presenceInfo xmlns:p15="http://schemas.microsoft.com/office/powerpoint/2012/main" userId="S::adamc@sun.ac.za::0e1f2af7-61cc-43d8-b1dd-a554750ddae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6T22:44:08.50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9-30T21:58:04.83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9-30T22:04:06.126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67A1C-C96C-47B6-B425-B7A4119EB3B0}" type="datetimeFigureOut">
              <a:rPr lang="en-ZA" smtClean="0"/>
              <a:t>2019/09/30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46E8C-0564-4C77-AA85-2976C53D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197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L25  </a:t>
            </a:r>
            <a:r>
              <a:rPr lang="zh-CN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司机开着车送我们到医院</a:t>
            </a:r>
            <a:br>
              <a:rPr lang="en-US" altLang="zh-CN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8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2800" dirty="0" err="1"/>
              <a:t>Sījī</a:t>
            </a:r>
            <a:r>
              <a:rPr lang="en-US" altLang="zh-CN" sz="2800" dirty="0"/>
              <a:t> </a:t>
            </a:r>
            <a:r>
              <a:rPr lang="en-US" altLang="zh-CN" sz="2800" dirty="0" err="1"/>
              <a:t>kāizhe</a:t>
            </a:r>
            <a:r>
              <a:rPr lang="en-US" altLang="zh-CN" sz="2800" dirty="0"/>
              <a:t> </a:t>
            </a:r>
            <a:r>
              <a:rPr lang="en-US" altLang="zh-CN" sz="2800" dirty="0" err="1"/>
              <a:t>chē</a:t>
            </a:r>
            <a:r>
              <a:rPr lang="en-US" altLang="zh-CN" sz="2800" dirty="0"/>
              <a:t> </a:t>
            </a:r>
            <a:r>
              <a:rPr lang="en-US" altLang="zh-CN" sz="2800" dirty="0" err="1"/>
              <a:t>sòng</a:t>
            </a:r>
            <a:r>
              <a:rPr lang="en-US" altLang="zh-CN" sz="2800" dirty="0"/>
              <a:t> </a:t>
            </a:r>
            <a:r>
              <a:rPr lang="en-US" altLang="zh-CN" sz="2800" dirty="0" err="1"/>
              <a:t>wǒmen</a:t>
            </a:r>
            <a:r>
              <a:rPr lang="en-US" altLang="zh-CN" sz="2800" dirty="0"/>
              <a:t> </a:t>
            </a:r>
            <a:r>
              <a:rPr lang="en-US" altLang="zh-CN" sz="2800" dirty="0" err="1"/>
              <a:t>dào</a:t>
            </a:r>
            <a:r>
              <a:rPr lang="en-US" altLang="zh-CN" sz="2800" dirty="0"/>
              <a:t> </a:t>
            </a:r>
            <a:r>
              <a:rPr lang="en-US" altLang="zh-CN" sz="2800" dirty="0" err="1"/>
              <a:t>yīyuàn</a:t>
            </a:r>
            <a:br>
              <a:rPr lang="en-ZA" altLang="zh-CN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altLang="zh-CN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n-ZA" sz="3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933664"/>
          </a:xfrm>
        </p:spPr>
        <p:txBody>
          <a:bodyPr>
            <a:normAutofit/>
          </a:bodyPr>
          <a:lstStyle/>
          <a:p>
            <a:pPr algn="r"/>
            <a:r>
              <a:rPr lang="zh-CN" altLang="en-US" sz="2800" dirty="0">
                <a:solidFill>
                  <a:schemeClr val="tx1"/>
                </a:solidFill>
              </a:rPr>
              <a:t>语法重点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algn="r"/>
            <a:r>
              <a:rPr lang="en-US" dirty="0"/>
              <a:t>ADA MCLACHLAN</a:t>
            </a:r>
            <a:endParaRPr lang="en-ZA" dirty="0"/>
          </a:p>
        </p:txBody>
      </p:sp>
      <p:sp>
        <p:nvSpPr>
          <p:cNvPr id="4" name="AutoShape 2" descr="http://learn.sun.ac.za/pluginfile.php/431144/course/section/182209/Captu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5" name="AutoShape 4" descr="http://learn.sun.ac.za/pluginfile.php/431144/course/section/182209/Captu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1846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79E49D-7CA6-47C3-ADC1-368A481D75AD}"/>
              </a:ext>
            </a:extLst>
          </p:cNvPr>
          <p:cNvSpPr txBox="1"/>
          <p:nvPr/>
        </p:nvSpPr>
        <p:spPr>
          <a:xfrm>
            <a:off x="2247900" y="1533525"/>
            <a:ext cx="9163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The resultative complements “</a:t>
            </a:r>
            <a:r>
              <a:rPr lang="zh-CN" altLang="en-US" sz="3200" b="1" dirty="0">
                <a:solidFill>
                  <a:srgbClr val="FF0000"/>
                </a:solidFill>
              </a:rPr>
              <a:t>到</a:t>
            </a:r>
            <a:r>
              <a:rPr lang="en-ZA" sz="3200" b="1" dirty="0"/>
              <a:t>” and “</a:t>
            </a:r>
            <a:r>
              <a:rPr lang="zh-CN" altLang="en-US" sz="3200" b="1" dirty="0">
                <a:solidFill>
                  <a:srgbClr val="FF0000"/>
                </a:solidFill>
              </a:rPr>
              <a:t>在</a:t>
            </a:r>
            <a:r>
              <a:rPr lang="en-ZA" sz="3200" b="1" dirty="0"/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2E850-2E50-496A-A9C7-94A20DEFE517}"/>
              </a:ext>
            </a:extLst>
          </p:cNvPr>
          <p:cNvSpPr txBox="1"/>
          <p:nvPr/>
        </p:nvSpPr>
        <p:spPr>
          <a:xfrm>
            <a:off x="2333625" y="2829490"/>
            <a:ext cx="7524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The resultative complements </a:t>
            </a:r>
            <a:r>
              <a:rPr lang="zh-CN" altLang="en-US" sz="2800" b="1" dirty="0">
                <a:solidFill>
                  <a:srgbClr val="FF0000"/>
                </a:solidFill>
              </a:rPr>
              <a:t>到</a:t>
            </a:r>
            <a:r>
              <a:rPr lang="zh-CN" altLang="en-US" sz="2800" b="1" dirty="0"/>
              <a:t> </a:t>
            </a:r>
            <a:r>
              <a:rPr lang="en-ZA" sz="2800" dirty="0"/>
              <a:t>and </a:t>
            </a:r>
            <a:r>
              <a:rPr lang="zh-CN" altLang="en-US" sz="2800" b="1" dirty="0">
                <a:solidFill>
                  <a:srgbClr val="FF0000"/>
                </a:solidFill>
              </a:rPr>
              <a:t>在</a:t>
            </a:r>
            <a:r>
              <a:rPr lang="en-ZA" sz="2800" dirty="0"/>
              <a:t> are used to indicate that an action has </a:t>
            </a:r>
            <a:r>
              <a:rPr lang="en-ZA" sz="2800" b="1" dirty="0"/>
              <a:t>attained</a:t>
            </a:r>
            <a:r>
              <a:rPr lang="en-ZA" sz="2800" dirty="0"/>
              <a:t> its </a:t>
            </a:r>
            <a:r>
              <a:rPr lang="en-ZA" sz="2800" u="sng" dirty="0"/>
              <a:t>objective</a:t>
            </a:r>
            <a:r>
              <a:rPr lang="en-ZA" sz="2800" dirty="0"/>
              <a:t> or a </a:t>
            </a:r>
            <a:r>
              <a:rPr lang="en-ZA" sz="2800" u="sng" dirty="0"/>
              <a:t>person/object </a:t>
            </a:r>
            <a:r>
              <a:rPr lang="en-ZA" sz="2800" dirty="0"/>
              <a:t>has come to be at a certain place or point. </a:t>
            </a:r>
          </a:p>
        </p:txBody>
      </p:sp>
    </p:spTree>
    <p:extLst>
      <p:ext uri="{BB962C8B-B14F-4D97-AF65-F5344CB8AC3E}">
        <p14:creationId xmlns:p14="http://schemas.microsoft.com/office/powerpoint/2010/main" val="280512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D256B2-42C3-4296-B875-7267859AFE17}"/>
              </a:ext>
            </a:extLst>
          </p:cNvPr>
          <p:cNvSpPr txBox="1"/>
          <p:nvPr/>
        </p:nvSpPr>
        <p:spPr>
          <a:xfrm>
            <a:off x="2200275" y="847725"/>
            <a:ext cx="81343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马大为丢的那辆自行车</a:t>
            </a:r>
            <a:r>
              <a:rPr lang="zh-CN" altLang="en-US" sz="3200" b="1" dirty="0">
                <a:solidFill>
                  <a:srgbClr val="FF0000"/>
                </a:solidFill>
              </a:rPr>
              <a:t>找到</a:t>
            </a:r>
            <a:r>
              <a:rPr lang="zh-CN" altLang="en-US" sz="3200" b="1" dirty="0"/>
              <a:t>了。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小偷也被</a:t>
            </a:r>
            <a:r>
              <a:rPr lang="zh-CN" altLang="en-US" sz="3200" b="1" dirty="0">
                <a:solidFill>
                  <a:srgbClr val="FF0000"/>
                </a:solidFill>
              </a:rPr>
              <a:t>抓到</a:t>
            </a:r>
            <a:r>
              <a:rPr lang="zh-CN" altLang="en-US" sz="3200" b="1" dirty="0"/>
              <a:t>了。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我晚上常常读</a:t>
            </a:r>
            <a:r>
              <a:rPr lang="zh-CN" altLang="en-US" sz="3200" b="1" dirty="0">
                <a:solidFill>
                  <a:srgbClr val="FF0000"/>
                </a:solidFill>
              </a:rPr>
              <a:t>书到</a:t>
            </a:r>
            <a:r>
              <a:rPr lang="zh-CN" altLang="en-US" sz="3200" b="1" dirty="0"/>
              <a:t>半夜两点。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今天我们</a:t>
            </a:r>
            <a:r>
              <a:rPr lang="zh-CN" altLang="en-US" sz="3200" b="1" dirty="0">
                <a:solidFill>
                  <a:srgbClr val="FF0000"/>
                </a:solidFill>
              </a:rPr>
              <a:t>学到</a:t>
            </a:r>
            <a:r>
              <a:rPr lang="zh-CN" altLang="en-US" sz="3200" b="1" dirty="0"/>
              <a:t>第二十五课了。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我倒车入库</a:t>
            </a:r>
            <a:r>
              <a:rPr lang="zh-CN" altLang="en-US" sz="3200" b="1" dirty="0">
                <a:solidFill>
                  <a:srgbClr val="FF0000"/>
                </a:solidFill>
              </a:rPr>
              <a:t>撞到</a:t>
            </a:r>
            <a:r>
              <a:rPr lang="zh-CN" altLang="en-US" sz="3200" b="1" dirty="0"/>
              <a:t>墙了。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我把车</a:t>
            </a:r>
            <a:r>
              <a:rPr lang="zh-CN" altLang="en-US" sz="3200" b="1" dirty="0">
                <a:solidFill>
                  <a:srgbClr val="FF0000"/>
                </a:solidFill>
              </a:rPr>
              <a:t>停在</a:t>
            </a:r>
            <a:r>
              <a:rPr lang="zh-CN" altLang="en-US" sz="3200" b="1" dirty="0"/>
              <a:t>路边。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我奶奶</a:t>
            </a:r>
            <a:r>
              <a:rPr lang="zh-CN" altLang="en-US" sz="3200" b="1" dirty="0">
                <a:solidFill>
                  <a:srgbClr val="FF0000"/>
                </a:solidFill>
              </a:rPr>
              <a:t>住在</a:t>
            </a:r>
            <a:r>
              <a:rPr lang="zh-CN" altLang="en-US" sz="3200" b="1" dirty="0"/>
              <a:t>二楼。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书本</a:t>
            </a:r>
            <a:r>
              <a:rPr lang="zh-CN" altLang="en-US" sz="3200" b="1" dirty="0">
                <a:solidFill>
                  <a:srgbClr val="FF0000"/>
                </a:solidFill>
              </a:rPr>
              <a:t>放在</a:t>
            </a:r>
            <a:r>
              <a:rPr lang="zh-CN" altLang="en-US" sz="3200" b="1" dirty="0"/>
              <a:t>桌上。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手机</a:t>
            </a:r>
            <a:r>
              <a:rPr lang="zh-CN" altLang="en-US" sz="3200" b="1" dirty="0">
                <a:solidFill>
                  <a:srgbClr val="FF0000"/>
                </a:solidFill>
              </a:rPr>
              <a:t>留在</a:t>
            </a:r>
            <a:r>
              <a:rPr lang="zh-CN" altLang="en-US" sz="3200" b="1" dirty="0"/>
              <a:t>家里。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我</a:t>
            </a:r>
            <a:r>
              <a:rPr lang="zh-CN" altLang="en-US" sz="3200" b="1" dirty="0">
                <a:solidFill>
                  <a:srgbClr val="FF0000"/>
                </a:solidFill>
              </a:rPr>
              <a:t>躺在</a:t>
            </a:r>
            <a:r>
              <a:rPr lang="zh-CN" altLang="en-US" sz="3200" b="1" dirty="0"/>
              <a:t>床上休息。 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val="76433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140805-ED63-4D4C-BE28-49B6653EDB1D}"/>
              </a:ext>
            </a:extLst>
          </p:cNvPr>
          <p:cNvSpPr txBox="1"/>
          <p:nvPr/>
        </p:nvSpPr>
        <p:spPr>
          <a:xfrm>
            <a:off x="2667001" y="1256169"/>
            <a:ext cx="6581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/>
              <a:t>The conditional construction </a:t>
            </a:r>
            <a:r>
              <a:rPr lang="en-ZA" sz="3600" b="1" dirty="0">
                <a:solidFill>
                  <a:srgbClr val="FF0000"/>
                </a:solidFill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</a:rPr>
              <a:t>如果。。。就。。。</a:t>
            </a:r>
            <a:r>
              <a:rPr lang="en-ZA" sz="36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EA0A0-BB04-4A9C-A284-0A3B63C8D7D5}"/>
              </a:ext>
            </a:extLst>
          </p:cNvPr>
          <p:cNvSpPr txBox="1"/>
          <p:nvPr/>
        </p:nvSpPr>
        <p:spPr>
          <a:xfrm>
            <a:off x="2667001" y="3047286"/>
            <a:ext cx="75533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In the conditional construction </a:t>
            </a:r>
            <a:r>
              <a:rPr lang="en-ZA" sz="3200" b="1" dirty="0">
                <a:solidFill>
                  <a:srgbClr val="FF0000"/>
                </a:solidFill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</a:rPr>
              <a:t>如果。。。就。。。</a:t>
            </a:r>
            <a:r>
              <a:rPr lang="en-ZA" sz="3200" b="1" dirty="0">
                <a:solidFill>
                  <a:srgbClr val="FF0000"/>
                </a:solidFill>
              </a:rPr>
              <a:t>”</a:t>
            </a:r>
            <a:r>
              <a:rPr lang="zh-CN" altLang="en-US" sz="3200" dirty="0"/>
              <a:t>， </a:t>
            </a:r>
            <a:r>
              <a:rPr lang="en-ZA" altLang="zh-CN" sz="3200" dirty="0"/>
              <a:t>the </a:t>
            </a:r>
            <a:r>
              <a:rPr lang="en-ZA" altLang="zh-CN" sz="3200" b="1" dirty="0"/>
              <a:t>1st clause </a:t>
            </a:r>
            <a:r>
              <a:rPr lang="en-ZA" altLang="zh-CN" sz="3200" dirty="0"/>
              <a:t>presents a </a:t>
            </a:r>
            <a:r>
              <a:rPr lang="en-ZA" altLang="zh-CN" sz="3200" b="1" dirty="0"/>
              <a:t>condition</a:t>
            </a:r>
            <a:r>
              <a:rPr lang="en-ZA" altLang="zh-CN" sz="3200" dirty="0"/>
              <a:t>, and </a:t>
            </a:r>
            <a:r>
              <a:rPr lang="en-ZA" altLang="zh-CN" sz="3200" b="1" dirty="0"/>
              <a:t>the 2</a:t>
            </a:r>
            <a:r>
              <a:rPr lang="en-ZA" altLang="zh-CN" sz="3200" b="1" baseline="30000" dirty="0"/>
              <a:t>nd</a:t>
            </a:r>
            <a:r>
              <a:rPr lang="en-ZA" altLang="zh-CN" sz="3200" b="1" dirty="0"/>
              <a:t> clause </a:t>
            </a:r>
            <a:r>
              <a:rPr lang="en-ZA" altLang="zh-CN" sz="3200" dirty="0"/>
              <a:t>denotes the </a:t>
            </a:r>
            <a:r>
              <a:rPr lang="en-ZA" altLang="zh-CN" sz="3200" b="1" dirty="0"/>
              <a:t>result </a:t>
            </a:r>
            <a:r>
              <a:rPr lang="en-ZA" altLang="zh-CN" sz="3200" dirty="0"/>
              <a:t>that is brought about by the 1</a:t>
            </a:r>
            <a:r>
              <a:rPr lang="en-ZA" altLang="zh-CN" sz="3200" baseline="30000" dirty="0"/>
              <a:t>st</a:t>
            </a:r>
            <a:r>
              <a:rPr lang="en-ZA" altLang="zh-CN" sz="3200" dirty="0"/>
              <a:t> one. </a:t>
            </a: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val="57092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AC478C-A64B-40AA-9DDC-3C3EAEE49DD4}"/>
              </a:ext>
            </a:extLst>
          </p:cNvPr>
          <p:cNvSpPr txBox="1"/>
          <p:nvPr/>
        </p:nvSpPr>
        <p:spPr>
          <a:xfrm>
            <a:off x="2181225" y="1733550"/>
            <a:ext cx="88011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FF0000"/>
                </a:solidFill>
              </a:rPr>
              <a:t>如果</a:t>
            </a:r>
            <a:r>
              <a:rPr lang="zh-CN" altLang="en-US" sz="3200" b="1" dirty="0"/>
              <a:t>你明天晚上有时间， 我们</a:t>
            </a:r>
            <a:r>
              <a:rPr lang="zh-CN" altLang="en-US" sz="3200" b="1" dirty="0">
                <a:solidFill>
                  <a:srgbClr val="FF0000"/>
                </a:solidFill>
              </a:rPr>
              <a:t>就</a:t>
            </a:r>
            <a:r>
              <a:rPr lang="zh-CN" altLang="en-US" sz="3200" b="1" dirty="0"/>
              <a:t>一起去看电影。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FF0000"/>
                </a:solidFill>
              </a:rPr>
              <a:t>如果</a:t>
            </a:r>
            <a:r>
              <a:rPr lang="zh-CN" altLang="en-US" sz="3200" b="1" dirty="0"/>
              <a:t>明天天气不好， 我们</a:t>
            </a:r>
            <a:r>
              <a:rPr lang="zh-CN" altLang="en-US" sz="3200" b="1" dirty="0">
                <a:solidFill>
                  <a:srgbClr val="FF0000"/>
                </a:solidFill>
              </a:rPr>
              <a:t>就</a:t>
            </a:r>
            <a:r>
              <a:rPr lang="zh-CN" altLang="en-US" sz="3200" b="1" dirty="0"/>
              <a:t>不去爬山了。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FF0000"/>
                </a:solidFill>
              </a:rPr>
              <a:t>如果</a:t>
            </a:r>
            <a:r>
              <a:rPr lang="zh-CN" altLang="en-US" sz="3200" b="1" dirty="0"/>
              <a:t>有问题， 你</a:t>
            </a:r>
            <a:r>
              <a:rPr lang="zh-CN" altLang="en-US" sz="3200" b="1" dirty="0">
                <a:solidFill>
                  <a:srgbClr val="FF0000"/>
                </a:solidFill>
              </a:rPr>
              <a:t>就</a:t>
            </a:r>
            <a:r>
              <a:rPr lang="zh-CN" altLang="en-US" sz="3200" b="1" dirty="0"/>
              <a:t>打电话给我。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FF0000"/>
                </a:solidFill>
              </a:rPr>
              <a:t>如果</a:t>
            </a:r>
            <a:r>
              <a:rPr lang="zh-CN" altLang="en-US" sz="3200" b="1" dirty="0"/>
              <a:t>你昨天来， 我们</a:t>
            </a:r>
            <a:r>
              <a:rPr lang="zh-CN" altLang="en-US" sz="3200" b="1" dirty="0">
                <a:solidFill>
                  <a:srgbClr val="FF0000"/>
                </a:solidFill>
              </a:rPr>
              <a:t>就</a:t>
            </a:r>
            <a:r>
              <a:rPr lang="zh-CN" altLang="en-US" sz="3200" b="1" dirty="0"/>
              <a:t>可以一起去健身了。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rgbClr val="FF0000"/>
                </a:solidFill>
              </a:rPr>
              <a:t>如果</a:t>
            </a:r>
            <a:r>
              <a:rPr lang="zh-CN" altLang="en-US" sz="3200" b="1" dirty="0"/>
              <a:t>他去年申请大学， 今年</a:t>
            </a:r>
            <a:r>
              <a:rPr lang="zh-CN" altLang="en-US" sz="3200" b="1" dirty="0">
                <a:solidFill>
                  <a:srgbClr val="FF0000"/>
                </a:solidFill>
              </a:rPr>
              <a:t>就</a:t>
            </a:r>
            <a:r>
              <a:rPr lang="zh-CN" altLang="en-US" sz="3200" b="1" dirty="0"/>
              <a:t>不用工作了。  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7530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2F1A42-CC34-4237-BB4F-3E56CCFA7AEC}"/>
              </a:ext>
            </a:extLst>
          </p:cNvPr>
          <p:cNvSpPr/>
          <p:nvPr/>
        </p:nvSpPr>
        <p:spPr>
          <a:xfrm>
            <a:off x="2649948" y="2900493"/>
            <a:ext cx="8335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aspect particle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着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is placed directly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 express the continuous aspect of an action/state.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construction of “V+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着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is often used with “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正在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 or ”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在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 and ”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呢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F97761-0377-4870-B3BF-D8E3094A1145}"/>
              </a:ext>
            </a:extLst>
          </p:cNvPr>
          <p:cNvSpPr/>
          <p:nvPr/>
        </p:nvSpPr>
        <p:spPr>
          <a:xfrm>
            <a:off x="2482168" y="886886"/>
            <a:ext cx="8335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 with 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着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indicate the continuous aspect of an action/state. 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E706D84-13CD-4520-9760-D4F675E1FDC0}"/>
              </a:ext>
            </a:extLst>
          </p:cNvPr>
          <p:cNvSpPr txBox="1"/>
          <p:nvPr/>
        </p:nvSpPr>
        <p:spPr>
          <a:xfrm>
            <a:off x="2369102" y="1530204"/>
            <a:ext cx="727325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For example: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林娜</a:t>
            </a:r>
            <a:r>
              <a:rPr lang="zh-CN" altLang="en-US" sz="3200" b="1" dirty="0">
                <a:solidFill>
                  <a:srgbClr val="FF0000"/>
                </a:solidFill>
              </a:rPr>
              <a:t>穿着</a:t>
            </a:r>
            <a:r>
              <a:rPr lang="zh-CN" altLang="en-US" sz="3200" b="1" dirty="0"/>
              <a:t>红旗袍。 </a:t>
            </a:r>
            <a:endParaRPr lang="en-US" altLang="zh-CN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林娜</a:t>
            </a:r>
            <a:r>
              <a:rPr lang="zh-CN" altLang="en-US" sz="3200" b="1" dirty="0">
                <a:solidFill>
                  <a:srgbClr val="FF0000"/>
                </a:solidFill>
              </a:rPr>
              <a:t>穿着</a:t>
            </a:r>
            <a:r>
              <a:rPr lang="zh-CN" altLang="en-US" sz="3200" b="1" dirty="0"/>
              <a:t>红旗袍</a:t>
            </a:r>
            <a:r>
              <a:rPr lang="zh-CN" altLang="en-US" sz="3200" b="1" dirty="0">
                <a:solidFill>
                  <a:srgbClr val="FF0000"/>
                </a:solidFill>
              </a:rPr>
              <a:t>呢</a:t>
            </a:r>
            <a:r>
              <a:rPr lang="zh-CN" altLang="en-US" sz="3200" b="1" dirty="0"/>
              <a:t>！</a:t>
            </a:r>
            <a:endParaRPr lang="en-US" altLang="zh-CN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/>
              <a:t>大为</a:t>
            </a:r>
            <a:r>
              <a:rPr lang="zh-CN" altLang="en-US" sz="3200" b="1" dirty="0">
                <a:solidFill>
                  <a:srgbClr val="FF0000"/>
                </a:solidFill>
              </a:rPr>
              <a:t>开着</a:t>
            </a:r>
            <a:r>
              <a:rPr lang="zh-CN" altLang="en-US" sz="3200" b="1" dirty="0"/>
              <a:t>车。 </a:t>
            </a:r>
            <a:endParaRPr lang="en-US" altLang="zh-CN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/>
              <a:t>大为</a:t>
            </a:r>
            <a:r>
              <a:rPr lang="zh-CN" altLang="en-US" sz="3200" b="1" dirty="0">
                <a:solidFill>
                  <a:srgbClr val="FF0000"/>
                </a:solidFill>
              </a:rPr>
              <a:t>开着</a:t>
            </a:r>
            <a:r>
              <a:rPr lang="zh-CN" altLang="en-US" sz="3200" b="1" dirty="0"/>
              <a:t>车</a:t>
            </a:r>
            <a:r>
              <a:rPr lang="zh-CN" altLang="en-US" sz="3200" b="1" dirty="0">
                <a:solidFill>
                  <a:srgbClr val="FF0000"/>
                </a:solidFill>
              </a:rPr>
              <a:t>呢</a:t>
            </a:r>
            <a:r>
              <a:rPr lang="zh-CN" altLang="en-US" sz="3200" b="1" dirty="0"/>
              <a:t>！</a:t>
            </a:r>
            <a:endParaRPr lang="en-US" altLang="zh-CN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/>
              <a:t>铁门</a:t>
            </a:r>
            <a:r>
              <a:rPr lang="zh-CN" altLang="en-US" sz="3200" b="1" dirty="0">
                <a:solidFill>
                  <a:srgbClr val="FF0000"/>
                </a:solidFill>
              </a:rPr>
              <a:t>开着</a:t>
            </a:r>
            <a:r>
              <a:rPr lang="zh-CN" altLang="en-US" sz="3200" b="1" dirty="0"/>
              <a:t>。 </a:t>
            </a:r>
            <a:endParaRPr lang="en-US" altLang="zh-CN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/>
              <a:t>铁门</a:t>
            </a:r>
            <a:r>
              <a:rPr lang="zh-CN" altLang="en-US" sz="3200" b="1" dirty="0">
                <a:solidFill>
                  <a:srgbClr val="FF0000"/>
                </a:solidFill>
              </a:rPr>
              <a:t>开着呢</a:t>
            </a:r>
            <a:r>
              <a:rPr lang="zh-CN" altLang="en-US" sz="3200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105466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7A8A51-50D8-44B2-B980-61A576FE5304}"/>
              </a:ext>
            </a:extLst>
          </p:cNvPr>
          <p:cNvSpPr txBox="1"/>
          <p:nvPr/>
        </p:nvSpPr>
        <p:spPr>
          <a:xfrm>
            <a:off x="2857500" y="1552575"/>
            <a:ext cx="787717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used in a sentence with </a:t>
            </a:r>
            <a:r>
              <a:rPr lang="en-US" sz="3200" b="1" dirty="0"/>
              <a:t>serial verb phrases</a:t>
            </a:r>
            <a:r>
              <a:rPr lang="en-US" sz="3200" dirty="0"/>
              <a:t>, in addition to emphasize or describe the 2</a:t>
            </a:r>
            <a:r>
              <a:rPr lang="en-US" sz="3200" baseline="30000" dirty="0"/>
              <a:t>nd</a:t>
            </a:r>
            <a:r>
              <a:rPr lang="en-US" sz="3200" dirty="0"/>
              <a:t> action, the construction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“V + </a:t>
            </a:r>
            <a:r>
              <a:rPr lang="zh-CN" altLang="en-US" sz="3200" b="1" dirty="0">
                <a:solidFill>
                  <a:srgbClr val="FF0000"/>
                </a:solidFill>
              </a:rPr>
              <a:t>着</a:t>
            </a:r>
            <a:r>
              <a:rPr lang="en-US" sz="3200" b="1" dirty="0">
                <a:solidFill>
                  <a:srgbClr val="FF0000"/>
                </a:solidFill>
              </a:rPr>
              <a:t>” </a:t>
            </a:r>
            <a:r>
              <a:rPr lang="en-US" sz="3200" dirty="0"/>
              <a:t>is often used to indicate the manner of the action expressed by the </a:t>
            </a:r>
            <a:r>
              <a:rPr lang="en-US" sz="3200" b="1" dirty="0"/>
              <a:t>2</a:t>
            </a:r>
            <a:r>
              <a:rPr lang="en-US" sz="3200" b="1" baseline="30000" dirty="0"/>
              <a:t>nd</a:t>
            </a:r>
            <a:r>
              <a:rPr lang="en-US" sz="3200" b="1" dirty="0"/>
              <a:t> verb</a:t>
            </a:r>
            <a:r>
              <a:rPr lang="en-US" sz="3200" dirty="0"/>
              <a:t>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6858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63DC4A-96D4-44A3-A402-70848A4DF9C6}"/>
              </a:ext>
            </a:extLst>
          </p:cNvPr>
          <p:cNvSpPr txBox="1"/>
          <p:nvPr/>
        </p:nvSpPr>
        <p:spPr>
          <a:xfrm>
            <a:off x="3033712" y="1800225"/>
            <a:ext cx="745807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For example: </a:t>
            </a:r>
          </a:p>
          <a:p>
            <a:endParaRPr lang="en-ZA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我们</a:t>
            </a:r>
            <a:r>
              <a:rPr lang="zh-CN" altLang="en-US" sz="3200" b="1" dirty="0">
                <a:solidFill>
                  <a:srgbClr val="FF0000"/>
                </a:solidFill>
              </a:rPr>
              <a:t>骑着</a:t>
            </a:r>
            <a:r>
              <a:rPr lang="zh-CN" altLang="en-US" sz="3200" b="1" dirty="0"/>
              <a:t>自行车</a:t>
            </a:r>
            <a:r>
              <a:rPr lang="zh-CN" altLang="en-US" sz="3200" b="1" u="sng" dirty="0"/>
              <a:t>回</a:t>
            </a:r>
            <a:r>
              <a:rPr lang="zh-CN" altLang="en-US" sz="3200" b="1" dirty="0"/>
              <a:t>学院。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他</a:t>
            </a:r>
            <a:r>
              <a:rPr lang="zh-CN" altLang="en-US" sz="3200" b="1" dirty="0">
                <a:solidFill>
                  <a:srgbClr val="FF0000"/>
                </a:solidFill>
              </a:rPr>
              <a:t>笑着</a:t>
            </a:r>
            <a:r>
              <a:rPr lang="zh-CN" altLang="en-US" sz="3200" b="1" u="sng" dirty="0"/>
              <a:t>说</a:t>
            </a:r>
            <a:r>
              <a:rPr lang="zh-CN" altLang="en-US" sz="3200" b="1" dirty="0"/>
              <a:t>再见。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他们</a:t>
            </a:r>
            <a:r>
              <a:rPr lang="zh-CN" altLang="en-US" sz="3200" b="1" dirty="0">
                <a:solidFill>
                  <a:srgbClr val="FF0000"/>
                </a:solidFill>
              </a:rPr>
              <a:t>带着</a:t>
            </a:r>
            <a:r>
              <a:rPr lang="zh-CN" altLang="en-US" sz="3200" b="1" dirty="0"/>
              <a:t>花</a:t>
            </a:r>
            <a:r>
              <a:rPr lang="zh-CN" altLang="en-US" sz="3200" b="1" u="sng" dirty="0"/>
              <a:t>来看</a:t>
            </a:r>
            <a:r>
              <a:rPr lang="zh-CN" altLang="en-US" sz="3200" b="1" dirty="0"/>
              <a:t>我。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我</a:t>
            </a:r>
            <a:r>
              <a:rPr lang="zh-CN" altLang="en-US" sz="3200" b="1" dirty="0">
                <a:solidFill>
                  <a:srgbClr val="FF0000"/>
                </a:solidFill>
              </a:rPr>
              <a:t>笑着</a:t>
            </a:r>
            <a:r>
              <a:rPr lang="zh-CN" altLang="en-US" sz="3200" b="1" u="sng" dirty="0"/>
              <a:t>流</a:t>
            </a:r>
            <a:r>
              <a:rPr lang="zh-CN" altLang="en-US" sz="3200" b="1" dirty="0"/>
              <a:t>泪。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200" b="1" dirty="0"/>
              <a:t>弟弟</a:t>
            </a:r>
            <a:r>
              <a:rPr lang="zh-CN" altLang="en-US" sz="3200" b="1" dirty="0">
                <a:solidFill>
                  <a:srgbClr val="FF0000"/>
                </a:solidFill>
              </a:rPr>
              <a:t>哭着</a:t>
            </a:r>
            <a:r>
              <a:rPr lang="zh-CN" altLang="en-US" sz="3200" b="1" u="sng" dirty="0"/>
              <a:t>找</a:t>
            </a:r>
            <a:r>
              <a:rPr lang="zh-CN" altLang="en-US" sz="3200" b="1" dirty="0"/>
              <a:t>妈妈。 </a:t>
            </a:r>
            <a:endParaRPr lang="en-ZA" altLang="zh-CN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71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D2692C-69FE-4236-A688-2B817CF3B09A}"/>
              </a:ext>
            </a:extLst>
          </p:cNvPr>
          <p:cNvSpPr txBox="1"/>
          <p:nvPr/>
        </p:nvSpPr>
        <p:spPr>
          <a:xfrm>
            <a:off x="1638300" y="1247775"/>
            <a:ext cx="9991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The </a:t>
            </a:r>
            <a:r>
              <a:rPr lang="en-ZA" sz="2800" b="1" dirty="0"/>
              <a:t>negative form </a:t>
            </a:r>
            <a:r>
              <a:rPr lang="en-ZA" sz="2800" dirty="0"/>
              <a:t>of this construction is </a:t>
            </a:r>
            <a:r>
              <a:rPr lang="en-ZA" sz="2800" b="1" dirty="0">
                <a:solidFill>
                  <a:srgbClr val="FF0000"/>
                </a:solidFill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</a:rPr>
              <a:t>没（有）</a:t>
            </a:r>
            <a:r>
              <a:rPr lang="en-US" altLang="zh-CN" sz="2800" b="1" dirty="0">
                <a:solidFill>
                  <a:srgbClr val="FF0000"/>
                </a:solidFill>
              </a:rPr>
              <a:t>+V +</a:t>
            </a:r>
            <a:r>
              <a:rPr lang="zh-CN" altLang="en-US" sz="2800" b="1" dirty="0">
                <a:solidFill>
                  <a:srgbClr val="FF0000"/>
                </a:solidFill>
              </a:rPr>
              <a:t>着</a:t>
            </a:r>
            <a:r>
              <a:rPr lang="en-ZA" sz="2800" b="1" dirty="0">
                <a:solidFill>
                  <a:srgbClr val="FF0000"/>
                </a:solidFill>
              </a:rPr>
              <a:t>” </a:t>
            </a:r>
            <a:r>
              <a:rPr lang="en-ZA" sz="2800" dirty="0"/>
              <a:t>and</a:t>
            </a:r>
            <a:r>
              <a:rPr lang="zh-CN" altLang="en-US" sz="2800" dirty="0"/>
              <a:t> </a:t>
            </a:r>
            <a:r>
              <a:rPr lang="en-ZA" altLang="zh-CN" sz="2800" dirty="0"/>
              <a:t>its</a:t>
            </a:r>
            <a:r>
              <a:rPr lang="zh-CN" altLang="en-US" sz="2800" dirty="0"/>
              <a:t> </a:t>
            </a:r>
            <a:r>
              <a:rPr lang="en-ZA" altLang="zh-CN" sz="2800" b="1" dirty="0"/>
              <a:t>V/A-not-V/A</a:t>
            </a:r>
            <a:r>
              <a:rPr lang="zh-CN" altLang="en-US" sz="2800" b="1" dirty="0"/>
              <a:t> </a:t>
            </a:r>
            <a:r>
              <a:rPr lang="en-ZA" altLang="zh-CN" sz="2800" dirty="0"/>
              <a:t>question</a:t>
            </a:r>
            <a:r>
              <a:rPr lang="zh-CN" altLang="en-US" sz="2800" dirty="0"/>
              <a:t> </a:t>
            </a:r>
            <a:r>
              <a:rPr lang="en-ZA" altLang="zh-CN" sz="2800" dirty="0"/>
              <a:t>form</a:t>
            </a:r>
            <a:r>
              <a:rPr lang="zh-CN" altLang="en-US" sz="2800" dirty="0"/>
              <a:t> </a:t>
            </a:r>
            <a:r>
              <a:rPr lang="en-ZA" altLang="zh-CN" sz="2800" dirty="0"/>
              <a:t>is</a:t>
            </a:r>
            <a:r>
              <a:rPr lang="zh-CN" altLang="en-US" sz="2800" dirty="0"/>
              <a:t> </a:t>
            </a:r>
            <a:r>
              <a:rPr lang="en-ZA" altLang="zh-CN" sz="2800" b="1" dirty="0">
                <a:solidFill>
                  <a:srgbClr val="FF0000"/>
                </a:solidFill>
              </a:rPr>
              <a:t>“V + </a:t>
            </a:r>
            <a:r>
              <a:rPr lang="zh-CN" altLang="en-US" sz="2800" b="1" dirty="0">
                <a:solidFill>
                  <a:srgbClr val="FF0000"/>
                </a:solidFill>
              </a:rPr>
              <a:t>着 </a:t>
            </a:r>
            <a:r>
              <a:rPr lang="en-US" altLang="zh-CN" sz="2800" b="1" dirty="0">
                <a:solidFill>
                  <a:srgbClr val="FF0000"/>
                </a:solidFill>
              </a:rPr>
              <a:t>+ </a:t>
            </a:r>
            <a:r>
              <a:rPr lang="zh-CN" altLang="en-US" sz="2800" b="1" dirty="0">
                <a:solidFill>
                  <a:srgbClr val="FF0000"/>
                </a:solidFill>
              </a:rPr>
              <a:t>没有</a:t>
            </a:r>
            <a:r>
              <a:rPr lang="en-ZA" altLang="zh-CN" sz="2800" b="1" dirty="0">
                <a:solidFill>
                  <a:srgbClr val="FF0000"/>
                </a:solidFill>
              </a:rPr>
              <a:t>”</a:t>
            </a:r>
            <a:endParaRPr lang="en-ZA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A9237A-B162-4D71-9064-FBC7BDFD551E}"/>
              </a:ext>
            </a:extLst>
          </p:cNvPr>
          <p:cNvSpPr txBox="1"/>
          <p:nvPr/>
        </p:nvSpPr>
        <p:spPr>
          <a:xfrm>
            <a:off x="2200275" y="2609850"/>
            <a:ext cx="94297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A:</a:t>
            </a:r>
            <a:r>
              <a:rPr lang="zh-CN" altLang="en-US" sz="3200" b="1" dirty="0"/>
              <a:t>电视</a:t>
            </a:r>
            <a:r>
              <a:rPr lang="zh-CN" altLang="en-US" sz="3200" b="1" dirty="0">
                <a:solidFill>
                  <a:srgbClr val="FF0000"/>
                </a:solidFill>
              </a:rPr>
              <a:t>开着</a:t>
            </a:r>
            <a:r>
              <a:rPr lang="zh-CN" altLang="en-US" sz="3200" b="1" dirty="0"/>
              <a:t>没有？ </a:t>
            </a:r>
            <a:endParaRPr lang="en-ZA" altLang="zh-CN" sz="3200" b="1" dirty="0"/>
          </a:p>
          <a:p>
            <a:r>
              <a:rPr lang="en-US" altLang="zh-CN" sz="3200" b="1" dirty="0"/>
              <a:t>B:</a:t>
            </a:r>
            <a:r>
              <a:rPr lang="zh-CN" altLang="en-US" sz="3200" b="1" dirty="0"/>
              <a:t>电视</a:t>
            </a:r>
            <a:r>
              <a:rPr lang="zh-CN" altLang="en-US" sz="3200" b="1" dirty="0">
                <a:solidFill>
                  <a:srgbClr val="FF0000"/>
                </a:solidFill>
              </a:rPr>
              <a:t>没有开着</a:t>
            </a:r>
            <a:r>
              <a:rPr lang="zh-CN" altLang="en-US" sz="3200" b="1" dirty="0"/>
              <a:t>， 还是关着。 </a:t>
            </a:r>
            <a:endParaRPr lang="en-ZA" altLang="zh-CN" sz="3200" b="1" dirty="0"/>
          </a:p>
          <a:p>
            <a:endParaRPr lang="en-ZA" sz="3200" b="1" dirty="0"/>
          </a:p>
          <a:p>
            <a:r>
              <a:rPr lang="en-US" altLang="zh-CN" sz="3200" b="1" dirty="0"/>
              <a:t>A: </a:t>
            </a:r>
            <a:r>
              <a:rPr lang="zh-CN" altLang="en-US" sz="3200" b="1" dirty="0"/>
              <a:t>你</a:t>
            </a:r>
            <a:r>
              <a:rPr lang="zh-CN" altLang="en-US" sz="3200" b="1" dirty="0">
                <a:solidFill>
                  <a:srgbClr val="FF0000"/>
                </a:solidFill>
              </a:rPr>
              <a:t>带着</a:t>
            </a:r>
            <a:r>
              <a:rPr lang="zh-CN" altLang="en-US" sz="3200" b="1" dirty="0"/>
              <a:t>护照没有？ </a:t>
            </a:r>
            <a:endParaRPr lang="en-ZA" altLang="zh-CN" sz="3200" b="1" dirty="0"/>
          </a:p>
          <a:p>
            <a:r>
              <a:rPr lang="en-US" altLang="zh-CN" sz="3200" b="1" dirty="0"/>
              <a:t>B:</a:t>
            </a:r>
            <a:r>
              <a:rPr lang="zh-CN" altLang="en-US" sz="3200" b="1" dirty="0"/>
              <a:t>我</a:t>
            </a:r>
            <a:r>
              <a:rPr lang="zh-CN" altLang="en-US" sz="3200" b="1" dirty="0">
                <a:solidFill>
                  <a:srgbClr val="FF0000"/>
                </a:solidFill>
              </a:rPr>
              <a:t>没带着</a:t>
            </a:r>
            <a:r>
              <a:rPr lang="zh-CN" altLang="en-US" sz="3200" b="1" dirty="0"/>
              <a:t>护照。 </a:t>
            </a:r>
            <a:endParaRPr lang="en-ZA" altLang="zh-CN" sz="3200" b="1" dirty="0"/>
          </a:p>
          <a:p>
            <a:endParaRPr lang="en-ZA" sz="3200" b="1" dirty="0"/>
          </a:p>
          <a:p>
            <a:r>
              <a:rPr lang="zh-CN" altLang="en-US" sz="3200" b="1" dirty="0"/>
              <a:t>他</a:t>
            </a:r>
            <a:r>
              <a:rPr lang="zh-CN" altLang="en-US" sz="3200" b="1" dirty="0">
                <a:solidFill>
                  <a:srgbClr val="FF0000"/>
                </a:solidFill>
              </a:rPr>
              <a:t>没躺着</a:t>
            </a:r>
            <a:r>
              <a:rPr lang="zh-CN" altLang="en-US" sz="3200" b="1" dirty="0"/>
              <a:t>看电视， 他</a:t>
            </a:r>
            <a:r>
              <a:rPr lang="zh-CN" altLang="en-US" sz="3200" b="1" dirty="0">
                <a:solidFill>
                  <a:srgbClr val="FF0000"/>
                </a:solidFill>
              </a:rPr>
              <a:t>坐着看</a:t>
            </a:r>
            <a:r>
              <a:rPr lang="zh-CN" altLang="en-US" sz="3200" b="1" dirty="0"/>
              <a:t>电视</a:t>
            </a:r>
            <a:r>
              <a:rPr lang="zh-CN" altLang="en-US" sz="3200" b="1" dirty="0">
                <a:solidFill>
                  <a:srgbClr val="FF0000"/>
                </a:solidFill>
              </a:rPr>
              <a:t>呢</a:t>
            </a:r>
            <a:r>
              <a:rPr lang="zh-CN" altLang="en-US" sz="3200" b="1" dirty="0"/>
              <a:t>。 </a:t>
            </a: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val="310540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328EA1-C52A-49DA-A160-8D7B669B25DA}"/>
              </a:ext>
            </a:extLst>
          </p:cNvPr>
          <p:cNvSpPr txBox="1"/>
          <p:nvPr/>
        </p:nvSpPr>
        <p:spPr>
          <a:xfrm>
            <a:off x="2790825" y="135255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/>
              <a:t>The </a:t>
            </a:r>
            <a:r>
              <a:rPr lang="zh-CN" altLang="en-US" sz="3600" b="1" dirty="0">
                <a:solidFill>
                  <a:srgbClr val="FF0000"/>
                </a:solidFill>
              </a:rPr>
              <a:t>被</a:t>
            </a:r>
            <a:r>
              <a:rPr lang="zh-CN" altLang="en-US" sz="3600" b="1" dirty="0"/>
              <a:t> </a:t>
            </a:r>
            <a:r>
              <a:rPr lang="en-ZA" altLang="zh-CN" sz="3600" b="1" dirty="0"/>
              <a:t>sentence</a:t>
            </a:r>
            <a:endParaRPr lang="en-ZA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2215A4-37BD-4BD8-BF4D-701EA814472A}"/>
              </a:ext>
            </a:extLst>
          </p:cNvPr>
          <p:cNvSpPr txBox="1"/>
          <p:nvPr/>
        </p:nvSpPr>
        <p:spPr>
          <a:xfrm>
            <a:off x="2676524" y="2476500"/>
            <a:ext cx="82010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 sentence with the preposition </a:t>
            </a:r>
            <a:r>
              <a:rPr lang="zh-CN" altLang="en-US" sz="3200" dirty="0">
                <a:solidFill>
                  <a:srgbClr val="FF0000"/>
                </a:solidFill>
              </a:rPr>
              <a:t>“被”</a:t>
            </a:r>
            <a:r>
              <a:rPr lang="zh-CN" altLang="en-US" sz="3200" dirty="0"/>
              <a:t> </a:t>
            </a:r>
            <a:r>
              <a:rPr lang="en-ZA" altLang="zh-CN" sz="3200" dirty="0"/>
              <a:t>is used to emphasize the subject of the sentence is the recipient of an action (thus </a:t>
            </a:r>
            <a:r>
              <a:rPr lang="en-ZA" altLang="zh-CN" sz="3200" dirty="0">
                <a:solidFill>
                  <a:srgbClr val="FF0000"/>
                </a:solidFill>
              </a:rPr>
              <a:t>“passive” </a:t>
            </a:r>
            <a:r>
              <a:rPr lang="en-ZA" altLang="zh-CN" sz="3200" dirty="0"/>
              <a:t>): 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54555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091C0A-8BE5-48CC-BAAF-4A669C1D0286}"/>
              </a:ext>
            </a:extLst>
          </p:cNvPr>
          <p:cNvSpPr txBox="1"/>
          <p:nvPr/>
        </p:nvSpPr>
        <p:spPr>
          <a:xfrm>
            <a:off x="2900362" y="1933575"/>
            <a:ext cx="745807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For example: </a:t>
            </a:r>
          </a:p>
          <a:p>
            <a:endParaRPr lang="en-ZA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600" b="1" dirty="0"/>
              <a:t>姐姐的手机</a:t>
            </a:r>
            <a:r>
              <a:rPr lang="zh-CN" altLang="en-US" sz="3600" b="1" dirty="0">
                <a:solidFill>
                  <a:srgbClr val="FF0000"/>
                </a:solidFill>
              </a:rPr>
              <a:t>被</a:t>
            </a:r>
            <a:r>
              <a:rPr lang="zh-CN" altLang="en-US" sz="3600" b="1" dirty="0"/>
              <a:t>偷走了。 </a:t>
            </a:r>
            <a:endParaRPr lang="en-ZA" altLang="zh-CN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600" b="1" dirty="0"/>
              <a:t>那套西服</a:t>
            </a:r>
            <a:r>
              <a:rPr lang="zh-CN" altLang="en-US" sz="3600" b="1" dirty="0">
                <a:solidFill>
                  <a:srgbClr val="FF0000"/>
                </a:solidFill>
              </a:rPr>
              <a:t>被</a:t>
            </a:r>
            <a:r>
              <a:rPr lang="zh-CN" altLang="en-US" sz="3600" b="1" dirty="0"/>
              <a:t>人买走了。 </a:t>
            </a:r>
            <a:endParaRPr lang="en-ZA" altLang="zh-CN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600" b="1" dirty="0"/>
              <a:t>我的新电脑</a:t>
            </a:r>
            <a:r>
              <a:rPr lang="zh-CN" altLang="en-US" sz="3600" b="1" dirty="0">
                <a:solidFill>
                  <a:srgbClr val="FF0000"/>
                </a:solidFill>
              </a:rPr>
              <a:t>被</a:t>
            </a:r>
            <a:r>
              <a:rPr lang="zh-CN" altLang="en-US" sz="3600" b="1" dirty="0"/>
              <a:t>人不小心撞坏了。 </a:t>
            </a:r>
            <a:endParaRPr lang="en-ZA" altLang="zh-CN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600" b="1" dirty="0"/>
              <a:t>他的车子</a:t>
            </a:r>
            <a:r>
              <a:rPr lang="zh-CN" altLang="en-US" sz="3600" b="1" dirty="0">
                <a:solidFill>
                  <a:srgbClr val="FF0000"/>
                </a:solidFill>
              </a:rPr>
              <a:t>被</a:t>
            </a:r>
            <a:r>
              <a:rPr lang="zh-CN" altLang="en-US" sz="3600" b="1" dirty="0"/>
              <a:t>开走了。 </a:t>
            </a: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79576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0F61E3-250B-485A-A649-3BAB1CC255FB}"/>
              </a:ext>
            </a:extLst>
          </p:cNvPr>
          <p:cNvSpPr txBox="1"/>
          <p:nvPr/>
        </p:nvSpPr>
        <p:spPr>
          <a:xfrm>
            <a:off x="2371725" y="723900"/>
            <a:ext cx="866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/>
              <a:t>Often times, </a:t>
            </a:r>
            <a:r>
              <a:rPr lang="en-ZA" sz="3200" b="1" dirty="0">
                <a:solidFill>
                  <a:srgbClr val="FF0000"/>
                </a:solidFill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</a:rPr>
              <a:t>被</a:t>
            </a:r>
            <a:r>
              <a:rPr lang="en-ZA" sz="3200" b="1" dirty="0">
                <a:solidFill>
                  <a:srgbClr val="FF0000"/>
                </a:solidFill>
              </a:rPr>
              <a:t>” </a:t>
            </a:r>
            <a:r>
              <a:rPr lang="en-ZA" sz="3200" b="1" dirty="0"/>
              <a:t>is replaced by </a:t>
            </a:r>
            <a:r>
              <a:rPr lang="en-ZA" sz="3200" b="1" dirty="0">
                <a:solidFill>
                  <a:srgbClr val="FF0000"/>
                </a:solidFill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</a:rPr>
              <a:t>叫</a:t>
            </a:r>
            <a:r>
              <a:rPr lang="en-ZA" sz="3200" b="1" dirty="0">
                <a:solidFill>
                  <a:srgbClr val="FF0000"/>
                </a:solidFill>
              </a:rPr>
              <a:t>”</a:t>
            </a:r>
            <a:r>
              <a:rPr lang="en-ZA" sz="3200" b="1" dirty="0"/>
              <a:t>  or </a:t>
            </a:r>
            <a:r>
              <a:rPr lang="en-ZA" sz="3200" b="1" dirty="0">
                <a:solidFill>
                  <a:srgbClr val="FF0000"/>
                </a:solidFill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</a:rPr>
              <a:t>让</a:t>
            </a:r>
            <a:r>
              <a:rPr lang="en-ZA" sz="3200" b="1" dirty="0">
                <a:solidFill>
                  <a:srgbClr val="FF0000"/>
                </a:solidFill>
              </a:rPr>
              <a:t>” </a:t>
            </a:r>
            <a:r>
              <a:rPr lang="en-ZA" sz="3200" b="1" dirty="0"/>
              <a:t>in spoken Chinese: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67C273-0FC6-42DB-9AD1-0D08B265D6BC}"/>
              </a:ext>
            </a:extLst>
          </p:cNvPr>
          <p:cNvSpPr txBox="1"/>
          <p:nvPr/>
        </p:nvSpPr>
        <p:spPr>
          <a:xfrm>
            <a:off x="2371725" y="2199858"/>
            <a:ext cx="10410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600" b="1" dirty="0"/>
              <a:t>哥哥的自行车</a:t>
            </a:r>
            <a:r>
              <a:rPr lang="zh-CN" altLang="en-US" sz="3600" b="1" dirty="0">
                <a:solidFill>
                  <a:srgbClr val="FF0000"/>
                </a:solidFill>
              </a:rPr>
              <a:t>叫</a:t>
            </a:r>
            <a:r>
              <a:rPr lang="zh-CN" altLang="en-US" sz="3600" b="1" dirty="0"/>
              <a:t>小偷偷走了。 </a:t>
            </a:r>
            <a:endParaRPr lang="en-ZA" altLang="zh-CN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600" b="1" dirty="0"/>
              <a:t>我的车</a:t>
            </a:r>
            <a:r>
              <a:rPr lang="zh-CN" altLang="en-US" sz="3600" b="1" dirty="0">
                <a:solidFill>
                  <a:srgbClr val="FF0000"/>
                </a:solidFill>
              </a:rPr>
              <a:t>让</a:t>
            </a:r>
            <a:r>
              <a:rPr lang="zh-CN" altLang="en-US" sz="3600" b="1" dirty="0"/>
              <a:t>卡车撞坏了。 </a:t>
            </a:r>
            <a:endParaRPr lang="en-ZA" altLang="zh-CN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3600" b="1" dirty="0"/>
              <a:t>那本书</a:t>
            </a:r>
            <a:r>
              <a:rPr lang="zh-CN" altLang="en-US" sz="3600" b="1" dirty="0">
                <a:solidFill>
                  <a:srgbClr val="FF0000"/>
                </a:solidFill>
              </a:rPr>
              <a:t>让</a:t>
            </a:r>
            <a:r>
              <a:rPr lang="zh-CN" altLang="en-US" sz="3600" b="1" dirty="0"/>
              <a:t>别人借走了。 </a:t>
            </a:r>
            <a:endParaRPr lang="en-ZA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6870E0-318A-44B1-8F2E-3B98ECF55003}"/>
              </a:ext>
            </a:extLst>
          </p:cNvPr>
          <p:cNvSpPr txBox="1"/>
          <p:nvPr/>
        </p:nvSpPr>
        <p:spPr>
          <a:xfrm>
            <a:off x="2371725" y="4352925"/>
            <a:ext cx="74771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PS</a:t>
            </a:r>
            <a:r>
              <a:rPr lang="zh-CN" altLang="en-US" sz="2800" dirty="0"/>
              <a:t>： </a:t>
            </a:r>
            <a:r>
              <a:rPr lang="en-ZA" sz="2800" dirty="0"/>
              <a:t>If there is no need to introduce the agent of an action, </a:t>
            </a:r>
            <a:r>
              <a:rPr lang="en-ZA" sz="2800" b="1" dirty="0">
                <a:solidFill>
                  <a:srgbClr val="FF0000"/>
                </a:solidFill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</a:rPr>
              <a:t>被</a:t>
            </a:r>
            <a:r>
              <a:rPr lang="en-ZA" sz="2800" b="1" dirty="0">
                <a:solidFill>
                  <a:srgbClr val="FF0000"/>
                </a:solidFill>
              </a:rPr>
              <a:t>”</a:t>
            </a:r>
            <a:r>
              <a:rPr lang="en-ZA" sz="2800" b="1" dirty="0"/>
              <a:t> can be placed </a:t>
            </a:r>
            <a:r>
              <a:rPr lang="en-ZA" sz="2800" b="1" u="sng" dirty="0"/>
              <a:t>right before the verb</a:t>
            </a:r>
            <a:r>
              <a:rPr lang="en-ZA" sz="2800" dirty="0"/>
              <a:t>; however, </a:t>
            </a:r>
            <a:r>
              <a:rPr lang="en-ZA" sz="2800" b="1" dirty="0"/>
              <a:t>“</a:t>
            </a:r>
            <a:r>
              <a:rPr lang="zh-CN" altLang="en-US" sz="2800" b="1" dirty="0"/>
              <a:t>叫</a:t>
            </a:r>
            <a:r>
              <a:rPr lang="en-ZA" sz="2800" b="1" dirty="0"/>
              <a:t>” ”</a:t>
            </a:r>
            <a:r>
              <a:rPr lang="zh-CN" altLang="en-US" sz="2800" b="1" dirty="0"/>
              <a:t>让</a:t>
            </a:r>
            <a:r>
              <a:rPr lang="en-ZA" sz="2800" b="1" dirty="0"/>
              <a:t>” </a:t>
            </a:r>
            <a:r>
              <a:rPr lang="en-ZA" sz="2800" dirty="0"/>
              <a:t>is </a:t>
            </a:r>
            <a:r>
              <a:rPr lang="en-ZA" sz="2800" b="1" u="sng" dirty="0"/>
              <a:t>not used this way</a:t>
            </a:r>
            <a:r>
              <a:rPr lang="en-ZA" sz="2800" b="1" dirty="0"/>
              <a:t> </a:t>
            </a:r>
            <a:r>
              <a:rPr lang="en-ZA" sz="2800" dirty="0"/>
              <a:t>in spoken Chinese.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402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49488307D4F816586BDB25290F4" ma:contentTypeVersion="2" ma:contentTypeDescription="Create a new document." ma:contentTypeScope="" ma:versionID="472a1bbf8c2e925c452f07710dbad154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390C1B-4372-4984-9261-9E4388586EE1}"/>
</file>

<file path=customXml/itemProps2.xml><?xml version="1.0" encoding="utf-8"?>
<ds:datastoreItem xmlns:ds="http://schemas.openxmlformats.org/officeDocument/2006/customXml" ds:itemID="{02B1EEAF-D51D-412A-AFAE-4863892C8D84}"/>
</file>

<file path=customXml/itemProps3.xml><?xml version="1.0" encoding="utf-8"?>
<ds:datastoreItem xmlns:ds="http://schemas.openxmlformats.org/officeDocument/2006/customXml" ds:itemID="{7804E489-335C-44F0-9CE5-843C2F925D58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696</TotalTime>
  <Words>760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L25  司机开着车送我们到医院         Sījī kāizhe chē sòng wǒmen dào yīyuàn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Mikaela</dc:creator>
  <cp:lastModifiedBy>Mclachlan, WC [adamc@sun.ac.za]</cp:lastModifiedBy>
  <cp:revision>132</cp:revision>
  <dcterms:created xsi:type="dcterms:W3CDTF">2016-04-03T12:13:26Z</dcterms:created>
  <dcterms:modified xsi:type="dcterms:W3CDTF">2019-09-30T21:03:15Z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0x010100E657F49488307D4F816586BDB25290F4</vt:lpwstr>
  </property>
</Properties>
</file>